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1138265"/>
            <a:ext cx="4343399" cy="1401183"/>
          </a:xfrm>
        </p:spPr>
        <p:txBody>
          <a:bodyPr anchor="t">
            <a:normAutofit/>
          </a:bodyPr>
          <a:lstStyle/>
          <a:p>
            <a:r>
              <a:rPr lang="pt-PT" sz="2800"/>
              <a:t>Página Principal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8855" y="871146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2551176"/>
            <a:ext cx="4343399" cy="3602935"/>
          </a:xfrm>
        </p:spPr>
        <p:txBody>
          <a:bodyPr>
            <a:normAutofit/>
          </a:bodyPr>
          <a:lstStyle/>
          <a:p>
            <a:endParaRPr lang="pt-PT" sz="1700"/>
          </a:p>
          <a:p>
            <a:pPr>
              <a:defRPr sz="1800"/>
            </a:pPr>
            <a:r>
              <a:rPr lang="pt-PT" sz="1700"/>
              <a:t>Apresenta a estrutura do site com destaque para o logótipo e mensagem principal.</a:t>
            </a:r>
          </a:p>
          <a:p>
            <a:pPr>
              <a:defRPr sz="1800"/>
            </a:pPr>
            <a:r>
              <a:rPr lang="pt-PT" sz="1700"/>
              <a:t>Mensagem de dica motiva o visitante a aprender melhor.</a:t>
            </a:r>
          </a:p>
          <a:p>
            <a:pPr>
              <a:defRPr sz="1800"/>
            </a:pPr>
            <a:r>
              <a:rPr lang="pt-PT" sz="1700"/>
              <a:t>Layout limpo e organizado com navegação lateral clara.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8BC164-E230-753F-2C7E-B4EE7BA7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1064" y="0"/>
            <a:ext cx="3602935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nde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143" y="1529534"/>
            <a:ext cx="2589144" cy="379361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798" y="525982"/>
            <a:ext cx="3212237" cy="1200361"/>
          </a:xfrm>
        </p:spPr>
        <p:txBody>
          <a:bodyPr anchor="b">
            <a:normAutofit/>
          </a:bodyPr>
          <a:lstStyle/>
          <a:p>
            <a:r>
              <a:rPr lang="pt-PT" sz="3100"/>
              <a:t>Métodos de Estudo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399" y="1944913"/>
            <a:ext cx="30175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799" y="2031101"/>
            <a:ext cx="3212238" cy="3511943"/>
          </a:xfrm>
        </p:spPr>
        <p:txBody>
          <a:bodyPr anchor="ctr">
            <a:normAutofit fontScale="85000" lnSpcReduction="10000"/>
          </a:bodyPr>
          <a:lstStyle/>
          <a:p>
            <a:pPr algn="just">
              <a:defRPr sz="1800"/>
            </a:pPr>
            <a:r>
              <a:rPr lang="pt-PT" sz="1700" dirty="0"/>
              <a:t>Nesta página destacamos a importância de estudar de forma eficiente e estruturada.</a:t>
            </a:r>
            <a:br>
              <a:rPr lang="pt-PT" sz="1700" dirty="0"/>
            </a:br>
            <a:r>
              <a:rPr lang="pt-PT" sz="1700" dirty="0"/>
              <a:t>Apresentamos quatro métodos reconhecidos pela sua eficácia: </a:t>
            </a:r>
            <a:r>
              <a:rPr lang="pt-PT" sz="1700" dirty="0" err="1"/>
              <a:t>Pomodoro</a:t>
            </a:r>
            <a:r>
              <a:rPr lang="pt-PT" sz="1700" dirty="0"/>
              <a:t>, Mapas Mentais, </a:t>
            </a:r>
            <a:r>
              <a:rPr lang="pt-PT" sz="1700" dirty="0" err="1"/>
              <a:t>Flashcards</a:t>
            </a:r>
            <a:r>
              <a:rPr lang="pt-PT" sz="1700" dirty="0"/>
              <a:t> e o Método </a:t>
            </a:r>
            <a:r>
              <a:rPr lang="pt-PT" sz="1700" dirty="0" err="1"/>
              <a:t>Feynman</a:t>
            </a:r>
            <a:r>
              <a:rPr lang="pt-PT" sz="1700" dirty="0"/>
              <a:t>.</a:t>
            </a:r>
            <a:br>
              <a:rPr lang="pt-PT" sz="1700" dirty="0"/>
            </a:br>
            <a:r>
              <a:rPr lang="pt-PT" sz="1700" dirty="0"/>
              <a:t>A informação é organizada numa tabela comparativa com as respetivas descrições, vantagens, desvantagens e indicação de perfil ideal para cada método.</a:t>
            </a:r>
            <a:br>
              <a:rPr lang="pt-PT" sz="1700" dirty="0"/>
            </a:br>
            <a:r>
              <a:rPr lang="pt-PT" sz="1700" dirty="0"/>
              <a:t>Adicionalmente, incluímos uma secção prática com passos essenciais para tornar o estudo mais produtivo, como definir objetivos, gerir o tempo e manter a disciplina.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61965" y="6072626"/>
            <a:ext cx="740664" cy="1155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336109" y="1694387"/>
            <a:ext cx="740664" cy="88751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2594" y="354959"/>
            <a:ext cx="4638730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etodosestudo.htm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0803" y="1903802"/>
            <a:ext cx="4221014" cy="28175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61DC183-07AE-409A-AB63-34A0C77B6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464369-70FA-42AF-948F-80664CA7B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146816"/>
          </a:xfrm>
          <a:prstGeom prst="rect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234" y="349664"/>
            <a:ext cx="4384178" cy="1638377"/>
          </a:xfrm>
        </p:spPr>
        <p:txBody>
          <a:bodyPr anchor="b">
            <a:normAutofit/>
          </a:bodyPr>
          <a:lstStyle/>
          <a:p>
            <a:r>
              <a:rPr lang="pt-PT" sz="4200"/>
              <a:t>Recursos de Estudo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991" y="2620641"/>
            <a:ext cx="4378312" cy="3023702"/>
          </a:xfrm>
        </p:spPr>
        <p:txBody>
          <a:bodyPr anchor="ctr">
            <a:normAutofit/>
          </a:bodyPr>
          <a:lstStyle/>
          <a:p>
            <a:endParaRPr lang="pt-PT" sz="1700" dirty="0"/>
          </a:p>
          <a:p>
            <a:pPr>
              <a:defRPr sz="1800"/>
            </a:pPr>
            <a:r>
              <a:rPr lang="pt-PT" sz="1700" dirty="0"/>
              <a:t>Inclui três blocos visuais: Recursos, Vídeo de Dicas e Técnicas.</a:t>
            </a:r>
          </a:p>
          <a:p>
            <a:pPr>
              <a:defRPr sz="1800"/>
            </a:pPr>
            <a:r>
              <a:rPr lang="pt-PT" sz="1700" dirty="0"/>
              <a:t>Cada técnica é explicada de forma clara e visualmente separada.</a:t>
            </a:r>
          </a:p>
          <a:p>
            <a:pPr>
              <a:defRPr sz="1800"/>
            </a:pPr>
            <a:r>
              <a:rPr lang="pt-PT" sz="1700" dirty="0"/>
              <a:t>Os métodos são apresentados em </a:t>
            </a:r>
            <a:r>
              <a:rPr lang="pt-PT" sz="1700" dirty="0" err="1"/>
              <a:t>cards</a:t>
            </a:r>
            <a:r>
              <a:rPr lang="pt-PT" sz="1700" dirty="0"/>
              <a:t> carregados por XML.</a:t>
            </a:r>
          </a:p>
          <a:p>
            <a:pPr>
              <a:defRPr sz="1800"/>
            </a:pPr>
            <a:r>
              <a:rPr lang="pt-PT" sz="1700" dirty="0"/>
              <a:t>Design apelativo com ícones e dicas úteis.</a:t>
            </a:r>
          </a:p>
          <a:p>
            <a:pPr>
              <a:defRPr sz="1800"/>
            </a:pPr>
            <a:r>
              <a:rPr lang="pt-PT" sz="1700" dirty="0"/>
              <a:t>Conteúdo carregado via XML com JavaScript (</a:t>
            </a:r>
            <a:r>
              <a:rPr lang="pt-PT" sz="1700" dirty="0" err="1"/>
              <a:t>fetch</a:t>
            </a:r>
            <a:r>
              <a:rPr lang="pt-PT" sz="1700" dirty="0"/>
              <a:t>, </a:t>
            </a:r>
            <a:r>
              <a:rPr lang="pt-PT" sz="1700" dirty="0" err="1"/>
              <a:t>DOMParser</a:t>
            </a:r>
            <a:r>
              <a:rPr lang="pt-PT" sz="1700" dirty="0"/>
              <a:t>, etc.).</a:t>
            </a:r>
          </a:p>
          <a:p>
            <a:pPr>
              <a:defRPr sz="1800"/>
            </a:pPr>
            <a:endParaRPr lang="pt-PT" sz="1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604B49-AD5C-4590-B051-06C8222E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186644" y="1760836"/>
            <a:ext cx="524256" cy="88975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C552A98-EF7D-4D42-AB69-066B786AB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1585" y="399675"/>
            <a:ext cx="3485526" cy="5809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recursosestudo.htm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6029" y="925137"/>
            <a:ext cx="3176637" cy="475900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648176E-454C-437C-B0FC-9B82FCF32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765107" y="6150940"/>
            <a:ext cx="524256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221" y="479493"/>
            <a:ext cx="4094129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t>Página de Contacto</a:t>
            </a:r>
            <a:endParaRPr lang="pt-PT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contactos.htm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86" y="598506"/>
            <a:ext cx="3583036" cy="5491243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1221" y="1984443"/>
            <a:ext cx="4094129" cy="4192520"/>
          </a:xfrm>
        </p:spPr>
        <p:txBody>
          <a:bodyPr>
            <a:normAutofit/>
          </a:bodyPr>
          <a:lstStyle/>
          <a:p>
            <a:endParaRPr/>
          </a:p>
          <a:p>
            <a:pPr>
              <a:defRPr sz="1800"/>
            </a:pPr>
            <a:r>
              <a:t>Formulário com nome, email, checkboxes de métodos e mensagem.</a:t>
            </a:r>
          </a:p>
          <a:p>
            <a:pPr>
              <a:defRPr sz="1800"/>
            </a:pPr>
            <a:r>
              <a:t>Botão de envio ilustrativo (site estático).</a:t>
            </a:r>
          </a:p>
          <a:p>
            <a:pPr>
              <a:defRPr sz="1800"/>
            </a:pPr>
            <a:r>
              <a:t>Contador de palavras implementado com JavaScript.</a:t>
            </a:r>
          </a:p>
          <a:p>
            <a:pPr>
              <a:defRPr sz="1800"/>
            </a:pPr>
            <a:r>
              <a:t>Validações: campos obrigatórios e formato de email.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221" y="479493"/>
            <a:ext cx="4094129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t>Ensino pelo Mundo</a:t>
            </a:r>
            <a:endParaRPr lang="pt-PT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Ensin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86" y="660206"/>
            <a:ext cx="3583036" cy="536784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1221" y="1984443"/>
            <a:ext cx="4094129" cy="4192520"/>
          </a:xfrm>
        </p:spPr>
        <p:txBody>
          <a:bodyPr>
            <a:normAutofit/>
          </a:bodyPr>
          <a:lstStyle/>
          <a:p>
            <a:endParaRPr/>
          </a:p>
          <a:p>
            <a:pPr>
              <a:defRPr sz="1800"/>
            </a:pPr>
            <a:r>
              <a:t>Apresenta curiosidades de ensino em países como Finlândia, Japão e Marrocos.</a:t>
            </a:r>
          </a:p>
          <a:p>
            <a:pPr>
              <a:defRPr sz="1800"/>
            </a:pPr>
            <a:r>
              <a:t>Permite comparar métodos e refletir sobre abordagens internacionais.</a:t>
            </a:r>
          </a:p>
          <a:p>
            <a:pPr>
              <a:defRPr sz="1800"/>
            </a:pPr>
            <a:r>
              <a:t>Inclui dicas motivacionais para o aluno adaptar o que aprende.</a:t>
            </a:r>
          </a:p>
          <a:p>
            <a:pPr>
              <a:defRPr sz="1800"/>
            </a:pPr>
            <a:r>
              <a:t>Layout dividido com globos, botões e frases de reflexão.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221" y="479493"/>
            <a:ext cx="4094129" cy="1325563"/>
          </a:xfrm>
        </p:spPr>
        <p:txBody>
          <a:bodyPr>
            <a:normAutofit/>
          </a:bodyPr>
          <a:lstStyle/>
          <a:p>
            <a:r>
              <a:rPr dirty="0"/>
              <a:t>Map</a:t>
            </a:r>
            <a:r>
              <a:rPr lang="pt-PT" dirty="0"/>
              <a:t>Site</a:t>
            </a:r>
            <a:endParaRPr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site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86" y="2148290"/>
            <a:ext cx="3583036" cy="2391676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1221" y="1984443"/>
            <a:ext cx="4094129" cy="4192520"/>
          </a:xfrm>
        </p:spPr>
        <p:txBody>
          <a:bodyPr>
            <a:normAutofit/>
          </a:bodyPr>
          <a:lstStyle/>
          <a:p>
            <a:endParaRPr/>
          </a:p>
          <a:p>
            <a:pPr>
              <a:defRPr sz="1800"/>
            </a:pPr>
            <a:r>
              <a:t>Visualiza a hierarquia do site com as páginas principais e suas ligações.</a:t>
            </a:r>
          </a:p>
          <a:p>
            <a:pPr>
              <a:defRPr sz="1800"/>
            </a:pPr>
            <a:r>
              <a:t>Ajuda a explicar a navegação e organização dos conteúdos.</a:t>
            </a:r>
          </a:p>
          <a:p>
            <a:pPr>
              <a:defRPr sz="1800"/>
            </a:pPr>
            <a:r>
              <a:t>A estrutura é intuitiva, com a página principal como ponto central.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7" name="Rectangle 1030">
            <a:extLst>
              <a:ext uri="{FF2B5EF4-FFF2-40B4-BE49-F238E27FC236}">
                <a16:creationId xmlns:a16="http://schemas.microsoft.com/office/drawing/2014/main" id="{53E60C6D-4E85-4E14-BCDF-BF15C241F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3470" y="486184"/>
            <a:ext cx="404792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/>
              <a:t>Validação HTML e CSS</a:t>
            </a:r>
          </a:p>
        </p:txBody>
      </p:sp>
      <p:pic>
        <p:nvPicPr>
          <p:cNvPr id="1026" name="Picture 2" descr="Imagem carregada">
            <a:extLst>
              <a:ext uri="{FF2B5EF4-FFF2-40B4-BE49-F238E27FC236}">
                <a16:creationId xmlns:a16="http://schemas.microsoft.com/office/drawing/2014/main" id="{27D0CA9C-97E5-F72F-F466-9A8A3DDD7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3764" y="1578048"/>
            <a:ext cx="3416775" cy="774552"/>
          </a:xfrm>
          <a:custGeom>
            <a:avLst/>
            <a:gdLst/>
            <a:ahLst/>
            <a:cxnLst/>
            <a:rect l="l" t="t" r="r" b="b"/>
            <a:pathLst>
              <a:path w="4555700" h="2733294">
                <a:moveTo>
                  <a:pt x="82217" y="0"/>
                </a:moveTo>
                <a:lnTo>
                  <a:pt x="4473483" y="0"/>
                </a:lnTo>
                <a:cubicBezTo>
                  <a:pt x="4518890" y="0"/>
                  <a:pt x="4555700" y="36810"/>
                  <a:pt x="4555700" y="82217"/>
                </a:cubicBezTo>
                <a:lnTo>
                  <a:pt x="4555700" y="2651077"/>
                </a:lnTo>
                <a:cubicBezTo>
                  <a:pt x="4555700" y="2696484"/>
                  <a:pt x="4518890" y="2733294"/>
                  <a:pt x="4473483" y="2733294"/>
                </a:cubicBezTo>
                <a:lnTo>
                  <a:pt x="82217" y="2733294"/>
                </a:lnTo>
                <a:cubicBezTo>
                  <a:pt x="36810" y="2733294"/>
                  <a:pt x="0" y="2696484"/>
                  <a:pt x="0" y="2651077"/>
                </a:cubicBezTo>
                <a:lnTo>
                  <a:pt x="0" y="82217"/>
                </a:lnTo>
                <a:cubicBezTo>
                  <a:pt x="0" y="36810"/>
                  <a:pt x="36810" y="0"/>
                  <a:pt x="8221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8" name="Freeform: Shape 1032">
            <a:extLst>
              <a:ext uri="{FF2B5EF4-FFF2-40B4-BE49-F238E27FC236}">
                <a16:creationId xmlns:a16="http://schemas.microsoft.com/office/drawing/2014/main" id="{7D42D292-4C48-479B-9E59-E29CD9871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413fc4e9-7b84-4d4e-a29d-4da469de58d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45" y="3537524"/>
            <a:ext cx="4214980" cy="1169657"/>
          </a:xfrm>
          <a:custGeom>
            <a:avLst/>
            <a:gdLst/>
            <a:ahLst/>
            <a:cxnLst/>
            <a:rect l="l" t="t" r="r" b="b"/>
            <a:pathLst>
              <a:path w="4438338" h="2323972">
                <a:moveTo>
                  <a:pt x="69905" y="0"/>
                </a:moveTo>
                <a:lnTo>
                  <a:pt x="4368433" y="0"/>
                </a:lnTo>
                <a:cubicBezTo>
                  <a:pt x="4407040" y="0"/>
                  <a:pt x="4438338" y="31298"/>
                  <a:pt x="4438338" y="69905"/>
                </a:cubicBezTo>
                <a:lnTo>
                  <a:pt x="4438338" y="2254067"/>
                </a:lnTo>
                <a:cubicBezTo>
                  <a:pt x="4438338" y="2292674"/>
                  <a:pt x="4407040" y="2323972"/>
                  <a:pt x="4368433" y="2323972"/>
                </a:cubicBezTo>
                <a:lnTo>
                  <a:pt x="69905" y="2323972"/>
                </a:lnTo>
                <a:cubicBezTo>
                  <a:pt x="31298" y="2323972"/>
                  <a:pt x="0" y="2292674"/>
                  <a:pt x="0" y="2254067"/>
                </a:cubicBezTo>
                <a:lnTo>
                  <a:pt x="0" y="69905"/>
                </a:lnTo>
                <a:cubicBezTo>
                  <a:pt x="0" y="31298"/>
                  <a:pt x="31298" y="0"/>
                  <a:pt x="69905" y="0"/>
                </a:cubicBezTo>
                <a:close/>
              </a:path>
            </a:pathLst>
          </a:custGeom>
        </p:spPr>
      </p:pic>
      <p:sp>
        <p:nvSpPr>
          <p:cNvPr id="3" name="TextBox 2"/>
          <p:cNvSpPr txBox="1"/>
          <p:nvPr/>
        </p:nvSpPr>
        <p:spPr>
          <a:xfrm>
            <a:off x="4613470" y="1946684"/>
            <a:ext cx="40479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Utilizámos os validadores oficiais da W3C para validar os ficheiros HTML e CSS.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- As páginas HTML foram validadas com sucesso, sem erros nem avisos.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- A folha de estilos CSS também foi validada com sucesso.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- Foram removidos 'trailing slashes' das meta tags para garantir a conformidade.</a:t>
            </a:r>
          </a:p>
        </p:txBody>
      </p:sp>
      <p:sp>
        <p:nvSpPr>
          <p:cNvPr id="1039" name="Arc 1034">
            <a:extLst>
              <a:ext uri="{FF2B5EF4-FFF2-40B4-BE49-F238E27FC236}">
                <a16:creationId xmlns:a16="http://schemas.microsoft.com/office/drawing/2014/main" id="{533DF362-939D-4EEE-8DC4-6B54607E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95198">
            <a:off x="1154762" y="162676"/>
            <a:ext cx="3062575" cy="4083433"/>
          </a:xfrm>
          <a:prstGeom prst="arc">
            <a:avLst>
              <a:gd name="adj1" fmla="val 17445962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365</Words>
  <Application>Microsoft Office PowerPoint</Application>
  <PresentationFormat>Apresentação no Ecrã (4:3)</PresentationFormat>
  <Paragraphs>36</Paragraphs>
  <Slides>7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Página Principal</vt:lpstr>
      <vt:lpstr>Métodos de Estudo</vt:lpstr>
      <vt:lpstr>Recursos de Estudo</vt:lpstr>
      <vt:lpstr>Página de Contacto</vt:lpstr>
      <vt:lpstr>Ensino pelo Mundo</vt:lpstr>
      <vt:lpstr>MapSite</vt:lpstr>
      <vt:lpstr>Validação HTML e CSS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Daniel Pires</dc:creator>
  <cp:keywords/>
  <dc:description>generated using python-pptx</dc:description>
  <cp:lastModifiedBy>Daniel Tiago Ferreira Pires</cp:lastModifiedBy>
  <cp:revision>4</cp:revision>
  <dcterms:created xsi:type="dcterms:W3CDTF">2013-01-27T09:14:16Z</dcterms:created>
  <dcterms:modified xsi:type="dcterms:W3CDTF">2025-06-19T19:07:38Z</dcterms:modified>
  <cp:category/>
</cp:coreProperties>
</file>

<file path=docProps/thumbnail.jpeg>
</file>